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9" r:id="rId2"/>
    <p:sldId id="259" r:id="rId3"/>
    <p:sldId id="262" r:id="rId4"/>
    <p:sldId id="270" r:id="rId5"/>
    <p:sldId id="266" r:id="rId6"/>
    <p:sldId id="258" r:id="rId7"/>
    <p:sldId id="256" r:id="rId8"/>
    <p:sldId id="263" r:id="rId9"/>
    <p:sldId id="264" r:id="rId10"/>
    <p:sldId id="274" r:id="rId11"/>
    <p:sldId id="261" r:id="rId12"/>
    <p:sldId id="275" r:id="rId13"/>
    <p:sldId id="271" r:id="rId14"/>
    <p:sldId id="272" r:id="rId15"/>
    <p:sldId id="273" r:id="rId16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99FAE-B897-4540-80F3-4C0BFE46B910}" type="datetimeFigureOut">
              <a:rPr lang="en-US" smtClean="0"/>
              <a:t>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FC7B1-644E-384B-87B7-BB38FA7EA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0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FC7B1-644E-384B-87B7-BB38FA7EA3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2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6EADE-A40D-2B46-88E3-0651AE63EAD9}" type="datetimeFigureOut">
              <a:rPr lang="ja-JP" altLang="en-US" smtClean="0"/>
              <a:pPr/>
              <a:t>2017/1/16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8889F-7E20-454F-B950-E1B4C3739D0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microsoft.com/office/2007/relationships/media" Target="file://localhost/Users/rdobrow/Desktop/Math%20265%20F13/zarathustra.wav" TargetMode="External"/><Relationship Id="rId2" Type="http://schemas.openxmlformats.org/officeDocument/2006/relationships/audio" Target="file://localhost/Users/rdobrow/Desktop/Math%20265%20F13/zarathustra.wav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296" y="1392364"/>
            <a:ext cx="8229600" cy="1223493"/>
          </a:xfrm>
        </p:spPr>
        <p:txBody>
          <a:bodyPr>
            <a:noAutofit/>
          </a:bodyPr>
          <a:lstStyle/>
          <a:p>
            <a:r>
              <a:rPr lang="en-US" sz="8800" b="1" dirty="0" smtClean="0">
                <a:latin typeface="Californian FB" pitchFamily="18" charset="0"/>
              </a:rPr>
              <a:t>PROBABILITY </a:t>
            </a:r>
            <a:r>
              <a:rPr lang="en-US" sz="8800" b="1" smtClean="0">
                <a:latin typeface="Californian FB" pitchFamily="18" charset="0"/>
              </a:rPr>
              <a:t>(&amp; Stats)</a:t>
            </a:r>
            <a:r>
              <a:rPr lang="en-US" sz="9600" b="1" dirty="0" smtClean="0">
                <a:latin typeface="Californian FB" pitchFamily="18" charset="0"/>
              </a:rPr>
              <a:t/>
            </a:r>
            <a:br>
              <a:rPr lang="en-US" sz="9600" b="1" dirty="0" smtClean="0">
                <a:latin typeface="Californian FB" pitchFamily="18" charset="0"/>
              </a:rPr>
            </a:br>
            <a:r>
              <a:rPr lang="en-US" sz="4800" b="1" dirty="0" smtClean="0">
                <a:latin typeface="Californian FB" pitchFamily="18" charset="0"/>
              </a:rPr>
              <a:t>MA 204</a:t>
            </a:r>
            <a:endParaRPr lang="en-US" sz="4800" b="1" dirty="0">
              <a:latin typeface="Californian FB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4294967295"/>
          </p:nvPr>
        </p:nvSpPr>
        <p:spPr>
          <a:xfrm>
            <a:off x="1371600" y="3876541"/>
            <a:ext cx="6754969" cy="208637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2400" dirty="0" smtClean="0">
                <a:latin typeface="Baskerville Old Face" pitchFamily="18" charset="0"/>
              </a:rPr>
              <a:t>“</a:t>
            </a:r>
            <a:r>
              <a:rPr lang="en-US" sz="2400" i="1" dirty="0" smtClean="0">
                <a:latin typeface="Baskerville Old Face" pitchFamily="18" charset="0"/>
              </a:rPr>
              <a:t>It is remarkable that a science which began with the consideration of games of chance should have become the most important object of human knowledge.”</a:t>
            </a:r>
            <a:r>
              <a:rPr lang="en-US" sz="2400" dirty="0" smtClean="0">
                <a:latin typeface="Baskerville Old Face" pitchFamily="18" charset="0"/>
              </a:rPr>
              <a:t/>
            </a:r>
            <a:br>
              <a:rPr lang="en-US" sz="2400" dirty="0" smtClean="0">
                <a:latin typeface="Baskerville Old Face" pitchFamily="18" charset="0"/>
              </a:rPr>
            </a:br>
            <a:r>
              <a:rPr lang="en-US" sz="2400" dirty="0" smtClean="0">
                <a:latin typeface="Baskerville Old Face" pitchFamily="18" charset="0"/>
              </a:rPr>
              <a:t>					Pierre Simon, Marquis de Laplace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2400" dirty="0" smtClean="0">
                <a:latin typeface="Baskerville Old Face" pitchFamily="18" charset="0"/>
              </a:rPr>
              <a:t>				   </a:t>
            </a:r>
            <a:r>
              <a:rPr lang="en-US" sz="2400" dirty="0" err="1" smtClean="0">
                <a:latin typeface="Baskerville Old Face" pitchFamily="18" charset="0"/>
              </a:rPr>
              <a:t>Théorie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dirty="0" err="1" smtClean="0">
                <a:latin typeface="Baskerville Old Face" pitchFamily="18" charset="0"/>
              </a:rPr>
              <a:t>Analytique</a:t>
            </a:r>
            <a:r>
              <a:rPr lang="en-US" sz="2400" dirty="0" smtClean="0">
                <a:latin typeface="Baskerville Old Face" pitchFamily="18" charset="0"/>
              </a:rPr>
              <a:t> des </a:t>
            </a:r>
            <a:r>
              <a:rPr lang="en-US" sz="2400" dirty="0" err="1" smtClean="0">
                <a:latin typeface="Baskerville Old Face" pitchFamily="18" charset="0"/>
              </a:rPr>
              <a:t>Probabilités</a:t>
            </a:r>
            <a:endParaRPr lang="en-US" sz="2400" dirty="0"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628" y="274638"/>
            <a:ext cx="8755540" cy="1143000"/>
          </a:xfrm>
        </p:spPr>
        <p:txBody>
          <a:bodyPr>
            <a:noAutofit/>
          </a:bodyPr>
          <a:lstStyle/>
          <a:p>
            <a:r>
              <a:rPr lang="en-US" altLang="ja-JP" sz="5400" b="1" dirty="0" err="1" smtClean="0">
                <a:solidFill>
                  <a:srgbClr val="FF0000"/>
                </a:solidFill>
              </a:rPr>
              <a:t>Benford’s</a:t>
            </a:r>
            <a:r>
              <a:rPr lang="en-US" altLang="ja-JP" sz="5400" b="1" dirty="0" smtClean="0">
                <a:solidFill>
                  <a:srgbClr val="FF0000"/>
                </a:solidFill>
              </a:rPr>
              <a:t> ``First-Digit’’ Law</a:t>
            </a:r>
            <a:endParaRPr lang="ja-JP" altLang="en-US" sz="5400" b="1" dirty="0">
              <a:solidFill>
                <a:srgbClr val="FF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sz="half" idx="1"/>
          </p:nvPr>
        </p:nvSpPr>
        <p:spPr>
          <a:xfrm>
            <a:off x="457199" y="1417638"/>
            <a:ext cx="8281607" cy="5215759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Prob</a:t>
            </a:r>
            <a:r>
              <a:rPr lang="en-US" altLang="ja-JP" dirty="0" smtClean="0"/>
              <a:t>(1</a:t>
            </a:r>
            <a:r>
              <a:rPr lang="en-US" altLang="ja-JP" baseline="30000" dirty="0" smtClean="0"/>
              <a:t>st</a:t>
            </a:r>
            <a:r>
              <a:rPr lang="en-US" altLang="ja-JP" dirty="0" smtClean="0"/>
              <a:t> digit is </a:t>
            </a:r>
            <a:r>
              <a:rPr lang="en-US" altLang="ja-JP" i="1" dirty="0" smtClean="0"/>
              <a:t>k</a:t>
            </a:r>
            <a:r>
              <a:rPr lang="en-US" altLang="ja-JP" dirty="0" smtClean="0"/>
              <a:t>) = log</a:t>
            </a:r>
            <a:r>
              <a:rPr lang="en-US" altLang="ja-JP" baseline="-25000" dirty="0" smtClean="0"/>
              <a:t>10</a:t>
            </a:r>
            <a:r>
              <a:rPr lang="en-US" altLang="ja-JP" dirty="0" smtClean="0"/>
              <a:t>(</a:t>
            </a:r>
            <a:r>
              <a:rPr lang="en-US" altLang="ja-JP" i="1" dirty="0" smtClean="0"/>
              <a:t>k</a:t>
            </a:r>
            <a:r>
              <a:rPr lang="en-US" altLang="ja-JP" dirty="0" smtClean="0"/>
              <a:t>+1) / log</a:t>
            </a:r>
            <a:r>
              <a:rPr lang="en-US" altLang="ja-JP" baseline="-25000" dirty="0" smtClean="0"/>
              <a:t>10</a:t>
            </a:r>
            <a:r>
              <a:rPr lang="en-US" altLang="ja-JP" dirty="0" smtClean="0"/>
              <a:t>(</a:t>
            </a:r>
            <a:r>
              <a:rPr lang="en-US" altLang="ja-JP" i="1" dirty="0" smtClean="0"/>
              <a:t>k</a:t>
            </a:r>
            <a:r>
              <a:rPr lang="en-US" altLang="ja-JP" dirty="0" smtClean="0"/>
              <a:t>), for</a:t>
            </a:r>
            <a:r>
              <a:rPr lang="en-US" altLang="ja-JP" i="1" dirty="0" smtClean="0"/>
              <a:t> k </a:t>
            </a:r>
            <a:r>
              <a:rPr lang="en-US" altLang="ja-JP" dirty="0" smtClean="0"/>
              <a:t>= 1, …, 9 </a:t>
            </a:r>
          </a:p>
          <a:p>
            <a:r>
              <a:rPr lang="en-US" altLang="ja-JP" dirty="0" smtClean="0"/>
              <a:t>Evidence based on </a:t>
            </a:r>
            <a:r>
              <a:rPr lang="en-US" altLang="ja-JP" dirty="0" err="1" smtClean="0"/>
              <a:t>Benford’s</a:t>
            </a:r>
            <a:r>
              <a:rPr lang="en-US" altLang="ja-JP" dirty="0" smtClean="0"/>
              <a:t> law has been admitted in criminal cases at federal</a:t>
            </a:r>
            <a:r>
              <a:rPr lang="en-US" altLang="ja-JP" dirty="0"/>
              <a:t> </a:t>
            </a:r>
            <a:r>
              <a:rPr lang="en-US" altLang="ja-JP" dirty="0" smtClean="0"/>
              <a:t>and state levels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52" y="2871141"/>
            <a:ext cx="4962573" cy="39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2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8239"/>
          </a:xfrm>
        </p:spPr>
        <p:txBody>
          <a:bodyPr>
            <a:normAutofit/>
          </a:bodyPr>
          <a:lstStyle/>
          <a:p>
            <a:r>
              <a:rPr lang="en-US" altLang="ja-JP" sz="4800" b="1" dirty="0" smtClean="0"/>
              <a:t>And of course . . .</a:t>
            </a:r>
            <a:endParaRPr lang="ja-JP" altLang="en-US" sz="4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64" y="1432057"/>
            <a:ext cx="6065080" cy="4012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376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A 1654 </a:t>
            </a:r>
            <a:r>
              <a:rPr lang="en-US" sz="4800" b="1" dirty="0"/>
              <a:t>G</a:t>
            </a:r>
            <a:r>
              <a:rPr lang="en-US" sz="4800" b="1" dirty="0" smtClean="0"/>
              <a:t>ambler’s </a:t>
            </a:r>
            <a:r>
              <a:rPr lang="en-US" sz="4800" b="1" dirty="0"/>
              <a:t>D</a:t>
            </a:r>
            <a:r>
              <a:rPr lang="en-US" sz="4800" b="1" dirty="0" smtClean="0"/>
              <a:t>ispute</a:t>
            </a:r>
            <a:endParaRPr lang="en-US" sz="48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9086" y="1269937"/>
            <a:ext cx="5056426" cy="55880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Would you pay $10 to play this game?</a:t>
            </a:r>
          </a:p>
          <a:p>
            <a:r>
              <a:rPr lang="en-US" dirty="0" smtClean="0"/>
              <a:t>Roll two dice 24 times. If a pair of 6’s comes up you win $20. Is the game fair?</a:t>
            </a:r>
          </a:p>
          <a:p>
            <a:r>
              <a:rPr lang="en-US" dirty="0" smtClean="0"/>
              <a:t>Find the probability of getting two 6’s in 24 rolls. </a:t>
            </a:r>
          </a:p>
          <a:p>
            <a:r>
              <a:rPr lang="en-US" dirty="0" smtClean="0"/>
              <a:t>Fermat and Pascal worked on this problem, which led to the development of probability theory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8407" y="4553689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2653" y="1600200"/>
            <a:ext cx="18478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06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What is a Probability?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16344" cy="4980904"/>
          </a:xfrm>
        </p:spPr>
        <p:txBody>
          <a:bodyPr>
            <a:normAutofit/>
          </a:bodyPr>
          <a:lstStyle/>
          <a:p>
            <a:r>
              <a:rPr lang="en-US" dirty="0" smtClean="0"/>
              <a:t>P(Heads) = ?</a:t>
            </a:r>
          </a:p>
          <a:p>
            <a:r>
              <a:rPr lang="en-US" b="1" dirty="0" smtClean="0"/>
              <a:t>1. Empirical, Relative Frequency: </a:t>
            </a:r>
            <a:r>
              <a:rPr lang="en-US" dirty="0" smtClean="0"/>
              <a:t>Flip lots of coins. About half of them come up heads.</a:t>
            </a:r>
          </a:p>
          <a:p>
            <a:r>
              <a:rPr lang="en-US" dirty="0" smtClean="0"/>
              <a:t>P(Shark attack) = ?</a:t>
            </a:r>
          </a:p>
          <a:p>
            <a:r>
              <a:rPr lang="en-US" b="1" dirty="0" smtClean="0"/>
              <a:t>2. Subjective Probability:</a:t>
            </a:r>
            <a:r>
              <a:rPr lang="en-US" dirty="0" smtClean="0"/>
              <a:t> Based on experience, information, and prior knowledge</a:t>
            </a:r>
          </a:p>
          <a:p>
            <a:r>
              <a:rPr lang="en-US" dirty="0" smtClean="0"/>
              <a:t>P(A) = ?</a:t>
            </a:r>
          </a:p>
          <a:p>
            <a:r>
              <a:rPr lang="en-US" dirty="0" smtClean="0"/>
              <a:t>3. How to put on </a:t>
            </a:r>
            <a:r>
              <a:rPr lang="en-US" b="1" dirty="0" smtClean="0"/>
              <a:t>mathematically sound</a:t>
            </a:r>
            <a:r>
              <a:rPr lang="en-US" dirty="0" smtClean="0"/>
              <a:t> basis?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Modern </a:t>
            </a:r>
            <a:r>
              <a:rPr lang="en-US" sz="5400" b="1" dirty="0">
                <a:solidFill>
                  <a:srgbClr val="FF0000"/>
                </a:solidFill>
              </a:rPr>
              <a:t>E</a:t>
            </a:r>
            <a:r>
              <a:rPr lang="en-US" sz="5400" b="1" dirty="0" smtClean="0">
                <a:solidFill>
                  <a:srgbClr val="FF0000"/>
                </a:solidFill>
              </a:rPr>
              <a:t>ra: </a:t>
            </a:r>
            <a:r>
              <a:rPr lang="en-US" sz="5400" b="1" dirty="0" err="1">
                <a:solidFill>
                  <a:srgbClr val="FF0000"/>
                </a:solidFill>
              </a:rPr>
              <a:t>A</a:t>
            </a:r>
            <a:r>
              <a:rPr lang="en-US" sz="5400" b="1" dirty="0" err="1" smtClean="0">
                <a:solidFill>
                  <a:srgbClr val="FF0000"/>
                </a:solidFill>
              </a:rPr>
              <a:t>xiomization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377" y="1295400"/>
            <a:ext cx="4083723" cy="53114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David Hilbert posed the problem at the Int’l Congress of Mathematicians in 1900</a:t>
            </a:r>
          </a:p>
          <a:p>
            <a:r>
              <a:rPr lang="en-US" dirty="0" smtClean="0"/>
              <a:t>Andrei </a:t>
            </a:r>
            <a:r>
              <a:rPr lang="en-US" dirty="0" err="1" smtClean="0"/>
              <a:t>Kolmogorov</a:t>
            </a:r>
            <a:r>
              <a:rPr lang="en-US" dirty="0" smtClean="0"/>
              <a:t> developed the first rigorous approach to probability in 1933</a:t>
            </a:r>
            <a:r>
              <a:rPr lang="en-US" i="1" dirty="0" smtClean="0"/>
              <a:t>.</a:t>
            </a:r>
          </a:p>
          <a:p>
            <a:r>
              <a:rPr lang="en-US" dirty="0" smtClean="0"/>
              <a:t>Probability built from basic axioms like Euclid's geometry.</a:t>
            </a:r>
          </a:p>
          <a:p>
            <a:pPr lvl="1"/>
            <a:endParaRPr lang="en-US" b="1" dirty="0" smtClean="0"/>
          </a:p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100" y="1860998"/>
            <a:ext cx="2746374" cy="395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183" y="1295400"/>
            <a:ext cx="1725768" cy="231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3183" y="3936106"/>
            <a:ext cx="18192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Mathematical Probability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02" y="1417638"/>
            <a:ext cx="8235873" cy="4708525"/>
          </a:xfrm>
        </p:spPr>
        <p:txBody>
          <a:bodyPr>
            <a:noAutofit/>
          </a:bodyPr>
          <a:lstStyle/>
          <a:p>
            <a:r>
              <a:rPr lang="en-US" sz="4000" dirty="0" smtClean="0"/>
              <a:t>Euclid’s system of </a:t>
            </a:r>
          </a:p>
          <a:p>
            <a:pPr>
              <a:buNone/>
            </a:pPr>
            <a:r>
              <a:rPr lang="en-US" sz="4000" dirty="0" smtClean="0"/>
              <a:t>	geometry begins </a:t>
            </a:r>
          </a:p>
          <a:p>
            <a:pPr>
              <a:buNone/>
            </a:pPr>
            <a:r>
              <a:rPr lang="en-US" sz="4000" dirty="0" smtClean="0"/>
              <a:t>	with a </a:t>
            </a:r>
            <a:r>
              <a:rPr lang="en-US" sz="4000" b="1" dirty="0" smtClean="0"/>
              <a:t>point</a:t>
            </a:r>
          </a:p>
          <a:p>
            <a:r>
              <a:rPr lang="en-US" sz="4000" dirty="0" smtClean="0"/>
              <a:t>Probability begins </a:t>
            </a:r>
          </a:p>
          <a:p>
            <a:pPr>
              <a:buNone/>
            </a:pPr>
            <a:r>
              <a:rPr lang="en-US" sz="4000" dirty="0" smtClean="0"/>
              <a:t>	with a </a:t>
            </a:r>
            <a:r>
              <a:rPr lang="en-US" sz="4000" b="1" dirty="0" smtClean="0"/>
              <a:t>random experiment</a:t>
            </a:r>
          </a:p>
          <a:p>
            <a:r>
              <a:rPr lang="en-US" sz="4000" dirty="0" smtClean="0"/>
              <a:t>Then </a:t>
            </a:r>
            <a:r>
              <a:rPr lang="en-US" sz="4000" b="1" dirty="0" smtClean="0"/>
              <a:t>definitions</a:t>
            </a:r>
            <a:r>
              <a:rPr lang="en-US" sz="4000" dirty="0" smtClean="0"/>
              <a:t> and </a:t>
            </a:r>
            <a:r>
              <a:rPr lang="en-US" sz="4000" b="1" dirty="0" smtClean="0"/>
              <a:t>axioms</a:t>
            </a:r>
          </a:p>
          <a:p>
            <a:r>
              <a:rPr lang="en-US" sz="4000" dirty="0" smtClean="0"/>
              <a:t>Into a </a:t>
            </a:r>
            <a:r>
              <a:rPr lang="en-US" sz="4000" b="1" dirty="0" smtClean="0"/>
              <a:t>rigorous mathematical system</a:t>
            </a:r>
          </a:p>
          <a:p>
            <a:endParaRPr lang="en-US" sz="4000" dirty="0"/>
          </a:p>
        </p:txBody>
      </p:sp>
      <p:pic>
        <p:nvPicPr>
          <p:cNvPr id="6" name="zarathustra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62842" y="1417638"/>
            <a:ext cx="3695407" cy="258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70" decel="100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770" decel="100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7" dur="77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9" dur="77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70" decel="100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770" decel="100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6" dur="77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8" dur="77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70" decel="100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770" decel="100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7" dur="77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9" dur="77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5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15" y="0"/>
            <a:ext cx="92501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675" y="378280"/>
            <a:ext cx="8728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 smtClean="0">
                <a:solidFill>
                  <a:schemeClr val="bg1"/>
                </a:solidFill>
              </a:rPr>
              <a:t>Searching the Web: Google’s </a:t>
            </a:r>
            <a:r>
              <a:rPr lang="en-US" altLang="ja-JP" sz="4000" b="1" dirty="0" err="1" smtClean="0">
                <a:solidFill>
                  <a:schemeClr val="bg1"/>
                </a:solidFill>
              </a:rPr>
              <a:t>PageRank</a:t>
            </a:r>
            <a:endParaRPr lang="en-US" altLang="ja-JP" sz="40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ja-JP" sz="4000" b="1" dirty="0" smtClean="0">
                <a:solidFill>
                  <a:schemeClr val="bg1"/>
                </a:solidFill>
              </a:rPr>
              <a:t>Random Walk on Graphs</a:t>
            </a:r>
            <a:endParaRPr kumimoji="1" lang="ja-JP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25009"/>
          <a:stretch>
            <a:fillRect/>
          </a:stretch>
        </p:blipFill>
        <p:spPr>
          <a:xfrm>
            <a:off x="0" y="1692855"/>
            <a:ext cx="9144000" cy="51651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 smtClean="0">
                <a:solidFill>
                  <a:srgbClr val="FF0000"/>
                </a:solidFill>
              </a:rPr>
              <a:t>Patterns in DNA Sequences</a:t>
            </a:r>
          </a:p>
          <a:p>
            <a:pPr algn="ctr"/>
            <a:r>
              <a:rPr lang="en-US" altLang="ja-JP" sz="4800" b="1" dirty="0" smtClean="0">
                <a:solidFill>
                  <a:srgbClr val="FF0000"/>
                </a:solidFill>
              </a:rPr>
              <a:t>Poisson Process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" y="1378039"/>
            <a:ext cx="6233374" cy="547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0000"/>
                </a:solidFill>
              </a:rPr>
              <a:t>Risk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3377" y="1790163"/>
            <a:ext cx="29106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Using </a:t>
            </a:r>
          </a:p>
          <a:p>
            <a:pPr algn="ctr"/>
            <a:r>
              <a:rPr lang="en-US" sz="3600" b="1" dirty="0" smtClean="0"/>
              <a:t>probability to</a:t>
            </a:r>
          </a:p>
          <a:p>
            <a:pPr algn="ctr"/>
            <a:r>
              <a:rPr lang="en-US" sz="3600" b="1" dirty="0" smtClean="0"/>
              <a:t>identify, assess,</a:t>
            </a:r>
          </a:p>
          <a:p>
            <a:pPr algn="ctr"/>
            <a:r>
              <a:rPr lang="en-US" sz="3600" b="1" dirty="0" smtClean="0"/>
              <a:t>and prioritize </a:t>
            </a:r>
          </a:p>
          <a:p>
            <a:pPr algn="ctr"/>
            <a:r>
              <a:rPr lang="en-US" sz="3600" b="1" dirty="0" smtClean="0"/>
              <a:t>risks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"/>
            <a:ext cx="4391695" cy="3683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4489" y="3683359"/>
            <a:ext cx="4869511" cy="318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391696" y="425003"/>
            <a:ext cx="4752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u="sng" dirty="0" smtClean="0">
                <a:solidFill>
                  <a:srgbClr val="FF0000"/>
                </a:solidFill>
              </a:rPr>
              <a:t>Statistics</a:t>
            </a:r>
            <a:endParaRPr lang="en-US" sz="8800" b="1" u="sng" dirty="0">
              <a:solidFill>
                <a:srgbClr val="FF0000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414" y="3843889"/>
            <a:ext cx="3682554" cy="2675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99593" y="2116250"/>
            <a:ext cx="4125464" cy="134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9200"/>
          <a:stretch>
            <a:fillRect/>
          </a:stretch>
        </p:blipFill>
        <p:spPr>
          <a:xfrm>
            <a:off x="696586" y="1789339"/>
            <a:ext cx="4800759" cy="47629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altLang="ja-JP" sz="4800" b="1" dirty="0" smtClean="0">
                <a:solidFill>
                  <a:srgbClr val="FF0000"/>
                </a:solidFill>
              </a:rPr>
              <a:t>Estimating Animal </a:t>
            </a:r>
            <a:r>
              <a:rPr lang="en-US" altLang="ja-JP" sz="4800" b="1" dirty="0">
                <a:solidFill>
                  <a:srgbClr val="FF0000"/>
                </a:solidFill>
              </a:rPr>
              <a:t>P</a:t>
            </a:r>
            <a:r>
              <a:rPr lang="en-US" altLang="ja-JP" sz="4800" b="1" dirty="0" smtClean="0">
                <a:solidFill>
                  <a:srgbClr val="FF0000"/>
                </a:solidFill>
              </a:rPr>
              <a:t>opulations</a:t>
            </a:r>
            <a:br>
              <a:rPr lang="en-US" altLang="ja-JP" sz="4800" b="1" dirty="0" smtClean="0">
                <a:solidFill>
                  <a:srgbClr val="FF0000"/>
                </a:solidFill>
              </a:rPr>
            </a:br>
            <a:r>
              <a:rPr lang="en-US" altLang="ja-JP" sz="4800" b="1" dirty="0" smtClean="0">
                <a:solidFill>
                  <a:srgbClr val="3366FF"/>
                </a:solidFill>
              </a:rPr>
              <a:t>Capture-Tag-</a:t>
            </a:r>
            <a:r>
              <a:rPr lang="en-US" altLang="ja-JP" sz="4800" b="1" dirty="0">
                <a:solidFill>
                  <a:srgbClr val="3366FF"/>
                </a:solidFill>
              </a:rPr>
              <a:t>R</a:t>
            </a:r>
            <a:r>
              <a:rPr lang="en-US" altLang="ja-JP" sz="4800" b="1" dirty="0" smtClean="0">
                <a:solidFill>
                  <a:srgbClr val="3366FF"/>
                </a:solidFill>
              </a:rPr>
              <a:t>ecapture</a:t>
            </a:r>
            <a:endParaRPr lang="ja-JP" altLang="en-US" sz="4800" b="1" dirty="0">
              <a:solidFill>
                <a:srgbClr val="3366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61376" y="1789338"/>
            <a:ext cx="3482624" cy="4762999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 smtClean="0"/>
              <a:t>Estimate </a:t>
            </a:r>
            <a:r>
              <a:rPr lang="en-US" altLang="ja-JP" i="1" dirty="0" smtClean="0"/>
              <a:t>N</a:t>
            </a:r>
            <a:r>
              <a:rPr lang="en-US" altLang="ja-JP" dirty="0" smtClean="0"/>
              <a:t> population size</a:t>
            </a:r>
          </a:p>
          <a:p>
            <a:r>
              <a:rPr lang="en-US" altLang="ja-JP" dirty="0" smtClean="0"/>
              <a:t>Capture </a:t>
            </a:r>
            <a:r>
              <a:rPr lang="en-US" altLang="ja-JP" i="1" dirty="0" err="1" smtClean="0"/>
              <a:t>k</a:t>
            </a:r>
            <a:r>
              <a:rPr lang="en-US" altLang="ja-JP" dirty="0" smtClean="0"/>
              <a:t> animals, tag and release</a:t>
            </a:r>
          </a:p>
          <a:p>
            <a:r>
              <a:rPr lang="en-US" altLang="ja-JP" dirty="0" smtClean="0"/>
              <a:t>Later recapture </a:t>
            </a:r>
            <a:r>
              <a:rPr lang="en-US" altLang="ja-JP" i="1" dirty="0" err="1" smtClean="0"/>
              <a:t>n</a:t>
            </a:r>
            <a:r>
              <a:rPr lang="en-US" altLang="ja-JP" i="1" dirty="0" smtClean="0"/>
              <a:t> </a:t>
            </a:r>
            <a:r>
              <a:rPr lang="en-US" altLang="ja-JP" dirty="0" smtClean="0"/>
              <a:t>animals at random</a:t>
            </a:r>
          </a:p>
          <a:p>
            <a:r>
              <a:rPr lang="en-US" altLang="ja-JP" dirty="0" smtClean="0"/>
              <a:t>Let </a:t>
            </a:r>
            <a:r>
              <a:rPr lang="en-US" altLang="ja-JP" i="1" dirty="0" smtClean="0"/>
              <a:t>X</a:t>
            </a:r>
            <a:r>
              <a:rPr lang="en-US" altLang="ja-JP" dirty="0" smtClean="0"/>
              <a:t> = Number of tagged animals in the sample</a:t>
            </a:r>
          </a:p>
          <a:p>
            <a:r>
              <a:rPr lang="en-US" altLang="ja-JP" dirty="0" smtClean="0"/>
              <a:t>To estimate population size N,  </a:t>
            </a:r>
            <a:r>
              <a:rPr lang="en-US" altLang="ja-JP" i="1" dirty="0" smtClean="0"/>
              <a:t>X/n ≈ k/N, </a:t>
            </a:r>
            <a:r>
              <a:rPr lang="en-US" altLang="ja-JP" dirty="0" smtClean="0"/>
              <a:t>or                   </a:t>
            </a:r>
            <a:r>
              <a:rPr lang="en-US" altLang="ja-JP" i="1" dirty="0" smtClean="0"/>
              <a:t>N ≈ </a:t>
            </a:r>
            <a:r>
              <a:rPr lang="en-US" altLang="ja-JP" i="1" dirty="0" err="1" smtClean="0"/>
              <a:t>nk</a:t>
            </a:r>
            <a:r>
              <a:rPr lang="en-US" altLang="ja-JP" i="1" dirty="0" smtClean="0"/>
              <a:t>/X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b="24000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21006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b="1" dirty="0">
                <a:solidFill>
                  <a:srgbClr val="FF0000"/>
                </a:solidFill>
              </a:rPr>
              <a:t>Models for </a:t>
            </a:r>
            <a:r>
              <a:rPr lang="en-US" altLang="ja-JP" sz="4800" b="1" dirty="0" smtClean="0">
                <a:solidFill>
                  <a:srgbClr val="FF0000"/>
                </a:solidFill>
              </a:rPr>
              <a:t>Polymer </a:t>
            </a:r>
            <a:r>
              <a:rPr lang="en-US" altLang="ja-JP" sz="4800" b="1" dirty="0">
                <a:solidFill>
                  <a:srgbClr val="FF0000"/>
                </a:solidFill>
              </a:rPr>
              <a:t>C</a:t>
            </a:r>
            <a:r>
              <a:rPr lang="en-US" altLang="ja-JP" sz="4800" b="1" dirty="0" smtClean="0">
                <a:solidFill>
                  <a:srgbClr val="FF0000"/>
                </a:solidFill>
              </a:rPr>
              <a:t>hains</a:t>
            </a:r>
            <a:endParaRPr lang="ja-JP" altLang="en-US" sz="4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ja-JP" sz="4800" b="1" dirty="0" smtClean="0">
                <a:solidFill>
                  <a:srgbClr val="3366FF"/>
                </a:solidFill>
              </a:rPr>
              <a:t>Self-Avoiding </a:t>
            </a:r>
            <a:r>
              <a:rPr lang="en-US" altLang="ja-JP" sz="4800" b="1" dirty="0">
                <a:solidFill>
                  <a:srgbClr val="3366FF"/>
                </a:solidFill>
              </a:rPr>
              <a:t>R</a:t>
            </a:r>
            <a:r>
              <a:rPr kumimoji="1" lang="en-US" altLang="ja-JP" sz="4800" b="1" dirty="0" smtClean="0">
                <a:solidFill>
                  <a:srgbClr val="3366FF"/>
                </a:solidFill>
              </a:rPr>
              <a:t>andom Walks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4800" b="1" dirty="0" err="1" smtClean="0">
                <a:solidFill>
                  <a:srgbClr val="FF0000"/>
                </a:solidFill>
              </a:rPr>
              <a:t>Benford’s</a:t>
            </a:r>
            <a:r>
              <a:rPr lang="en-US" altLang="ja-JP" sz="4800" b="1" dirty="0" smtClean="0">
                <a:solidFill>
                  <a:srgbClr val="FF0000"/>
                </a:solidFill>
              </a:rPr>
              <a:t> Law: An Experiment	</a:t>
            </a:r>
            <a:endParaRPr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smtClean="0"/>
              <a:t>Pick up a book, any book</a:t>
            </a:r>
          </a:p>
          <a:p>
            <a:r>
              <a:rPr lang="en-US" altLang="ja-JP" sz="3600" dirty="0" smtClean="0"/>
              <a:t>Turn to a random page</a:t>
            </a:r>
          </a:p>
          <a:p>
            <a:r>
              <a:rPr lang="en-US" altLang="ja-JP" sz="3600" dirty="0" smtClean="0"/>
              <a:t>On that page, point to the first number you see in the middle of some text</a:t>
            </a:r>
          </a:p>
          <a:p>
            <a:r>
              <a:rPr lang="en-US" altLang="ja-JP" sz="3600" dirty="0" smtClean="0"/>
              <a:t>What is the first digit of that number?</a:t>
            </a:r>
          </a:p>
          <a:p>
            <a:r>
              <a:rPr lang="en-US" altLang="ja-JP" sz="3600" dirty="0" smtClean="0">
                <a:solidFill>
                  <a:srgbClr val="FF0000"/>
                </a:solidFill>
              </a:rPr>
              <a:t>What is the </a:t>
            </a:r>
            <a:r>
              <a:rPr lang="en-US" altLang="ja-JP" sz="3600" b="1" dirty="0" smtClean="0">
                <a:solidFill>
                  <a:srgbClr val="FF0000"/>
                </a:solidFill>
              </a:rPr>
              <a:t>distribution</a:t>
            </a:r>
            <a:r>
              <a:rPr lang="en-US" altLang="ja-JP" sz="3600" dirty="0" smtClean="0">
                <a:solidFill>
                  <a:srgbClr val="FF0000"/>
                </a:solidFill>
              </a:rPr>
              <a:t> of these first digits?</a:t>
            </a:r>
          </a:p>
          <a:p>
            <a:endParaRPr lang="ja-JP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4608860"/>
            <a:ext cx="4038600" cy="2249139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Electricity bills</a:t>
            </a:r>
          </a:p>
          <a:p>
            <a:r>
              <a:rPr lang="en-US" altLang="ja-JP" dirty="0" smtClean="0"/>
              <a:t>Street addresses</a:t>
            </a:r>
          </a:p>
          <a:p>
            <a:r>
              <a:rPr lang="en-US" altLang="ja-JP" dirty="0" smtClean="0"/>
              <a:t>Lengths of rivers</a:t>
            </a:r>
          </a:p>
          <a:p>
            <a:r>
              <a:rPr lang="en-US" altLang="ja-JP" dirty="0" smtClean="0"/>
              <a:t>Death rates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4608861"/>
            <a:ext cx="4038600" cy="224913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Stock prices</a:t>
            </a:r>
          </a:p>
          <a:p>
            <a:r>
              <a:rPr lang="en-US" altLang="ja-JP" dirty="0" smtClean="0"/>
              <a:t>Populations of cities</a:t>
            </a:r>
          </a:p>
          <a:p>
            <a:r>
              <a:rPr lang="en-US" altLang="ja-JP" dirty="0" smtClean="0"/>
              <a:t>Mathematical constants</a:t>
            </a:r>
          </a:p>
          <a:p>
            <a:r>
              <a:rPr lang="en-US" altLang="ja-JP" dirty="0" smtClean="0"/>
              <a:t>Honest tax form data  </a:t>
            </a:r>
          </a:p>
          <a:p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53" y="287340"/>
            <a:ext cx="6995759" cy="4127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3528</TotalTime>
  <Words>398</Words>
  <Application>Microsoft Macintosh PowerPoint</Application>
  <PresentationFormat>On-screen Show (4:3)</PresentationFormat>
  <Paragraphs>66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Baskerville Old Face</vt:lpstr>
      <vt:lpstr>Calibri</vt:lpstr>
      <vt:lpstr>Californian FB</vt:lpstr>
      <vt:lpstr>ＭＳ Ｐゴシック</vt:lpstr>
      <vt:lpstr>Office Theme</vt:lpstr>
      <vt:lpstr>PROBABILITY (&amp; Stats) MA 204</vt:lpstr>
      <vt:lpstr>PowerPoint Presentation</vt:lpstr>
      <vt:lpstr>PowerPoint Presentation</vt:lpstr>
      <vt:lpstr>PowerPoint Presentation</vt:lpstr>
      <vt:lpstr>PowerPoint Presentation</vt:lpstr>
      <vt:lpstr>Estimating Animal Populations Capture-Tag-Recapture</vt:lpstr>
      <vt:lpstr>PowerPoint Presentation</vt:lpstr>
      <vt:lpstr>Benford’s Law: An Experiment </vt:lpstr>
      <vt:lpstr>PowerPoint Presentation</vt:lpstr>
      <vt:lpstr>Benford’s ``First-Digit’’ Law</vt:lpstr>
      <vt:lpstr>And of course . . .</vt:lpstr>
      <vt:lpstr>A 1654 Gambler’s Dispute</vt:lpstr>
      <vt:lpstr>What is a Probability?</vt:lpstr>
      <vt:lpstr>Modern Era: Axiomization</vt:lpstr>
      <vt:lpstr>Mathematical Probability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Dobrow Family</dc:creator>
  <cp:lastModifiedBy>Michael Lopez</cp:lastModifiedBy>
  <cp:revision>70</cp:revision>
  <dcterms:created xsi:type="dcterms:W3CDTF">2011-09-11T21:12:53Z</dcterms:created>
  <dcterms:modified xsi:type="dcterms:W3CDTF">2017-01-16T17:08:35Z</dcterms:modified>
</cp:coreProperties>
</file>